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9"/>
  </p:notesMasterIdLst>
  <p:sldIdLst>
    <p:sldId id="256" r:id="rId2"/>
    <p:sldId id="272" r:id="rId3"/>
    <p:sldId id="273" r:id="rId4"/>
    <p:sldId id="275" r:id="rId5"/>
    <p:sldId id="274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8"/>
  </p:normalViewPr>
  <p:slideViewPr>
    <p:cSldViewPr snapToGrid="0" snapToObjects="1">
      <p:cViewPr>
        <p:scale>
          <a:sx n="114" d="100"/>
          <a:sy n="114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B14F5-1F76-A54B-9F65-135F12B460FB}" type="datetimeFigureOut"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D3E2-9CBF-644C-921E-16438987BD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9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1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1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7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5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0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9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12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사용하는 이유는 현재 진행 중인 프로젝트가 정상적으로 빌드가 되고 있는지를 정기적으로 체크해서 결과를 팀원들한테 알려주고 문제가 발생했을 때 조기에 알려줄 수 있게 해줌으로써 여러 팀 멤버들이 큰 문제없이 각자의 맡은 부분만을 작업할 수 있도록 도와줍니다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프로젝트 빌드시 자동으로 유닛 테스트와 통합 테스트를 실행해줘서 잘 못된 점이 있으면 알려주고 또한 현재 얼마만큼의 소스코드를 유닛 테스트가 커버하고 있는지 및 어떤 부분에 문제가 있을 수 있는지 등의 정보도 이메일을 통해 알려주거나 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 도구를 연동하여 모니터링 할 수 있도록 도와줍니다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2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40A-EDE8-FD49-A181-5DFD4494A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B70E8-A70D-2A4B-8FEB-F66C2419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C7EC9-8FC6-224F-96AA-DBE37E3D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233D-170F-9249-99D0-B87E5BC2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B96E-B3DE-1E4C-9C39-771F1E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3E48-3D57-4D46-B80C-581A9229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97374-ED5A-E144-A190-5D3EFA11D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70590-3320-DD49-855D-2069D78B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6F2FC-4844-F340-9476-0443208F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C0869-98AF-0741-989E-49B2A83C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8C6B3-8B21-5B47-864B-A886A6603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2C5-8727-1E45-A38E-D025C67C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C48A-B056-A841-A6CF-38AA40D2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EF83-D8AC-034F-ACBC-DF46547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01AE2-C737-BD48-A534-50223287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6270-A5AE-964E-9742-E5A9A14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FCB2-6C13-9F40-B08C-05067B4B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DD10-D197-7B40-BFA0-E32D3F42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1A42-34E2-6E46-B8B3-2BB3DD39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D5339-A8DD-CA4B-8EB4-B120A203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CD84-6DA3-2049-987D-AB66CD4B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E593-FB0E-2649-9997-E44F43C3C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1A12-B856-CB4D-9BC4-7153488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CB5D4-6AE3-AB48-A982-E01C3673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A6038-3151-D44D-AA77-67BE86AF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00BF-A94B-D946-93AB-4BFE9AFE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D25A-ED5B-164C-8077-DAC87A0F6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6230-D05B-4841-B4D7-5FAE08E11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324FE-F112-7445-9AC7-71C1F95E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ED1A3-0F7A-364A-AEEB-0A423F71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46EA3-20C6-374F-BDCC-1203789D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5E1-182C-1043-BE35-213BCCED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EB4A2-60B3-8B45-A2CA-FA6BC04D0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D7C6-C704-4E48-8485-1D880297D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19927-B027-2B47-B001-40C0E2F9B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19227-8680-0243-9596-7C343B5DA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39AFE-3505-8B43-B742-97FBC1DE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E960A-5452-2840-83FC-7B5DF11C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8CD7F-D44F-F745-825E-6098452D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0D4C-5F26-6448-81D6-5BFBBDCF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90D94-BF19-1242-8A76-A78FDA8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3E0FD-6BB8-7045-B91D-3E59FC6A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5E420-B4AB-634A-BE99-2BBEF73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2A6BE-24AA-4042-AA0E-66D25627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14235-72D2-894A-BB1D-07D6FB69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4F6C5-EB0F-8F4F-94B6-B973BEFD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1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CD25-4362-BB4F-AFCC-AB3FA97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BB4D-4AA2-2B49-9747-FA963BB0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26B6C-D39A-DF41-A914-79119284B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563F6-CB01-A745-B48E-8A10F571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0015E-61F1-1B46-B3CE-64DE2C89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B686E-5460-5043-B226-F0367712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1835-CAE9-E64A-A33D-270806A55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2A810-334A-5A45-AF02-28AAA35F4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E2D08-A6C8-AD41-8431-971FEE1C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3824C-4DE8-2D46-8C88-3388476F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F60A-4C89-614A-9973-EEF2C71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4A008-73FC-3C43-AC65-8F7329F2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7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FE828-9F08-9442-AE29-FC464980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8DA4E-8077-634B-BE86-685631436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836F-56A1-DC4E-9166-009CB0282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9E0D7-4720-F04E-B558-B910F28A6F20}" type="datetimeFigureOut"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FE6C-B1C8-0742-938C-BD9C20494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3135C-174E-1A47-A570-C3EDACD6B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7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hyperlink" Target="https://github.com/hongkunyoo/gitops-argocd.g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4EE38F-A4E6-F94C-9C36-5C1ECD8274E2}"/>
              </a:ext>
            </a:extLst>
          </p:cNvPr>
          <p:cNvSpPr/>
          <p:nvPr/>
        </p:nvSpPr>
        <p:spPr>
          <a:xfrm>
            <a:off x="0" y="-16042"/>
            <a:ext cx="12192000" cy="4092096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29FE-689A-904C-8D73-5B399CCC3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chap 15.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5E08E-A801-1741-801E-91F48A050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chemeClr val="bg1"/>
                </a:solidFill>
              </a:rPr>
              <a:t>Kubernetes study #13</a:t>
            </a:r>
          </a:p>
          <a:p>
            <a:endParaRPr lang="en-US"/>
          </a:p>
          <a:p>
            <a:r>
              <a:rPr lang="en-US" b="1"/>
              <a:t>2021.08.24</a:t>
            </a:r>
          </a:p>
          <a:p>
            <a:r>
              <a:rPr lang="en-US" b="1"/>
              <a:t>Sieun Park</a:t>
            </a:r>
          </a:p>
        </p:txBody>
      </p:sp>
    </p:spTree>
    <p:extLst>
      <p:ext uri="{BB962C8B-B14F-4D97-AF65-F5344CB8AC3E}">
        <p14:creationId xmlns:p14="http://schemas.microsoft.com/office/powerpoint/2010/main" val="90111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- GitOps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F3B2E-0325-DA47-BE7B-4DBCC8B4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0"/>
            <a:ext cx="11819021" cy="507166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GitOps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란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?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소프트웨어 배포에 대한 방법론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선언형 배포 작업 정의서 </a:t>
            </a:r>
            <a:r>
              <a:rPr lang="en-US" altLang="ko-KR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(yaml </a:t>
            </a:r>
            <a:r>
              <a:rPr lang="ko-KR" altLang="en-US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파일</a:t>
            </a:r>
            <a:r>
              <a:rPr lang="en-US" altLang="ko-KR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)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Desired state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를 선언적으로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 정의하면 그것이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k8s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 반영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altLang="ko-KR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</a:t>
            </a:r>
            <a:r>
              <a:rPr lang="ko-KR" altLang="en-US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을 이용한 배포 버전 관리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 모든 배포와 관련된 정보가 정의되어 있어야 하며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모든 버전이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git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 기록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변경 사항 운영 반영 자동화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사용자가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저장소에 선언형 정의서를 선언하면 실제 배포는 자동으로 진행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배포를 책임지는 주체가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FluxCD, ArgoCD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와 같은 배포 관리자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(deploy operator)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이상 탐지 및 자가 치유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배포 관리자는 배포된 리소스가 이상이 없는지 확인하고 유지시키는 역할도 담당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91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- GitOps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05CF-DD0D-9A44-9A45-90B18BBB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15" y="1118430"/>
            <a:ext cx="10441170" cy="52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FluxCD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0E19B-90E2-5C41-83C1-E21E70C84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6" y="1130951"/>
            <a:ext cx="6369383" cy="2284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DB6533-908D-B24A-9F06-B58756DC2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3" y="3479223"/>
            <a:ext cx="6316375" cy="31336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3E30DC-F3D6-8D4E-9BF2-2DE6E19F9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602" y="4359535"/>
            <a:ext cx="4743751" cy="572229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 저장만 하면 자동으로 배포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!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294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ArgoCD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21276-86DD-E74B-8415-EF632B95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6" y="1075907"/>
            <a:ext cx="9490749" cy="55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ArgoCD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36389-CC0C-8E4B-AEBD-C433E56B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7" y="1075907"/>
            <a:ext cx="3782716" cy="5639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DDD0F7-0F2F-7143-9BDD-84D76A418EE6}"/>
              </a:ext>
            </a:extLst>
          </p:cNvPr>
          <p:cNvSpPr/>
          <p:nvPr/>
        </p:nvSpPr>
        <p:spPr>
          <a:xfrm>
            <a:off x="4185678" y="1553637"/>
            <a:ext cx="7821444" cy="471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Application Name: </a:t>
            </a:r>
            <a:r>
              <a:rPr lang="en-US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App</a:t>
            </a:r>
            <a:r>
              <a:rPr lang="ko-KR" altLang="en-US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의 이름</a:t>
            </a:r>
            <a:endParaRPr lang="en-US" altLang="ko-KR">
              <a:solidFill>
                <a:srgbClr val="3A4145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Project: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프로젝트 선택</a:t>
            </a:r>
            <a:r>
              <a:rPr lang="en-US" altLang="ko-KR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(namespace</a:t>
            </a:r>
            <a:r>
              <a:rPr lang="ko-KR" altLang="en-US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와 유사</a:t>
            </a:r>
            <a:r>
              <a:rPr lang="en-US" altLang="ko-KR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Sync Policy: Git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저장소의 변경 사항을 어떻게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sync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할지 결정</a:t>
            </a:r>
            <a:endParaRPr lang="en-US" altLang="ko-KR">
              <a:solidFill>
                <a:srgbClr val="3A4145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Auto</a:t>
            </a:r>
            <a:r>
              <a:rPr lang="en-US" altLang="ko-KR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 자동으로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Git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저장소의 변경사항을 운영에 반영</a:t>
            </a: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Manual</a:t>
            </a:r>
            <a:r>
              <a:rPr lang="en-US" altLang="ko-KR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 사용자가 직접 운영 반영</a:t>
            </a:r>
            <a:br>
              <a:rPr lang="en-US" altLang="ko-KR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Repository URL: ArgoCD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가 바라볼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Git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저장소</a:t>
            </a: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Revision: Git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의 어떤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revision (HEAD, master branch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등</a:t>
            </a:r>
            <a:r>
              <a:rPr lang="en-US" altLang="ko-KR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을 바라 볼지 결정</a:t>
            </a: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Path: Git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저장소에서 어떤 디렉토리를 바라 볼지 결정</a:t>
            </a:r>
            <a:endParaRPr lang="en-US" altLang="ko-KR">
              <a:solidFill>
                <a:srgbClr val="3A4145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인 경우 </a:t>
            </a: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root path</a:t>
            </a:r>
            <a:r>
              <a:rPr lang="en-US" altLang="ko-KR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디렉토리 이름을 적으면 해당 디렉토리의 배포 정의서만 </a:t>
            </a:r>
            <a:r>
              <a:rPr lang="ko-KR" altLang="en-US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배포</a:t>
            </a:r>
            <a:br>
              <a:rPr lang="en-US" altLang="ko-KR">
                <a:solidFill>
                  <a:srgbClr val="3A4145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Cluster: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쿠버네티스의 어느 클러스터에 배포할지를 결정합니다</a:t>
            </a:r>
            <a:r>
              <a:rPr lang="en-US" altLang="ko-KR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Namespace: </a:t>
            </a:r>
            <a:r>
              <a:rPr lang="ko-KR" alt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쿠버네티스 클러스터의 어느 네임스페이스에 배포할지를 결정</a:t>
            </a:r>
            <a:endParaRPr lang="en-US" altLang="ko-KR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2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ArgoCD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36389-CC0C-8E4B-AEBD-C433E56B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7" y="1075907"/>
            <a:ext cx="3782716" cy="56396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ED2093-28D8-C843-B929-8E5E642B0508}"/>
              </a:ext>
            </a:extLst>
          </p:cNvPr>
          <p:cNvSpPr/>
          <p:nvPr/>
        </p:nvSpPr>
        <p:spPr>
          <a:xfrm>
            <a:off x="4277193" y="111342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Application Name: gitops-argocd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Project: default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Sync Policy: manual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Repository URL: </a:t>
            </a:r>
            <a:r>
              <a:rPr lang="en-US" b="0" i="0" u="none" strike="noStrike">
                <a:solidFill>
                  <a:srgbClr val="4A4A4A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  <a:hlinkClick r:id="rId4"/>
              </a:rPr>
              <a:t>https://github.com/hongkunyoo/gitops-argocd.git</a:t>
            </a:r>
            <a:endParaRPr lang="en-US" b="0" i="0" u="none" strike="noStrike">
              <a:solidFill>
                <a:srgbClr val="3A4145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Revision: 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Path: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Cluster: in-cluster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Namespace: default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3A4145"/>
                </a:solidFill>
                <a:effectLst/>
                <a:latin typeface="Nanum Gothic" panose="020D0604000000000000" pitchFamily="34" charset="-127"/>
                <a:ea typeface="Nanum Gothic" panose="020D0604000000000000" pitchFamily="34" charset="-127"/>
              </a:rPr>
              <a:t>Directory Recurse: Unchecked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87D3E-8BC4-604A-A475-1E05047F3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53" y="4063073"/>
            <a:ext cx="6798768" cy="26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9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GitOps</a:t>
            </a:r>
            <a:r>
              <a:rPr lang="ko-KR" alt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</a:t>
            </a:r>
            <a:endParaRPr lang="en-US" b="1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F5DACA-8A8E-7548-AA6B-07E68B810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0"/>
            <a:ext cx="11819021" cy="129175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운영에서는 안정성과 유지보수가 중요하지만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개발에서는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여러 실험과 테스트를 위해 매번 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 commit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을 생성하는 것은 비효율적이다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659347D-EAF5-0A4B-8077-53468A8B25F7}"/>
              </a:ext>
            </a:extLst>
          </p:cNvPr>
          <p:cNvSpPr/>
          <p:nvPr/>
        </p:nvSpPr>
        <p:spPr>
          <a:xfrm>
            <a:off x="5571345" y="2488367"/>
            <a:ext cx="1049311" cy="1334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F5D732-80CC-2C40-9A1A-C45413D49573}"/>
              </a:ext>
            </a:extLst>
          </p:cNvPr>
          <p:cNvSpPr txBox="1">
            <a:spLocks/>
          </p:cNvSpPr>
          <p:nvPr/>
        </p:nvSpPr>
        <p:spPr>
          <a:xfrm>
            <a:off x="276727" y="4197141"/>
            <a:ext cx="11819021" cy="1291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로컬 쿠버네티스 개발 툴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9B72D-DA43-E447-941D-1B66CC8C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24" y="4875207"/>
            <a:ext cx="2996592" cy="13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– Skaffold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2A43F-ADE9-5A46-9219-030DF697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97" y="1075907"/>
            <a:ext cx="8985607" cy="56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1068960"/>
          </a:xfrm>
        </p:spPr>
        <p:txBody>
          <a:bodyPr>
            <a:noAutofit/>
          </a:bodyPr>
          <a:lstStyle/>
          <a:p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DevOps = Develop + Operate</a:t>
            </a:r>
            <a:endParaRPr lang="en-US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A Huge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Workflow: </a:t>
            </a:r>
            <a:r>
              <a:rPr lang="en-US" altLang="ko-KR" sz="2000" b="1">
                <a:solidFill>
                  <a:srgbClr val="0470C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Plan -&gt; Coding -&gt; Build -&gt; Test -&gt; Release -&gt; Deploy -&gt; Operate -&gt; Monitor</a:t>
            </a:r>
            <a:endParaRPr lang="en-US" sz="2400" b="1">
              <a:solidFill>
                <a:srgbClr val="0470C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A5A46-8050-BF45-8E36-0CC2F3ED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46" y="2265571"/>
            <a:ext cx="8329961" cy="42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258365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애플리케이션 개발 단계를 자동화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하여 애플리케이션을 보다 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짧은 주기로 고객에게 제공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하는 방법</a:t>
            </a:r>
            <a:endParaRPr lang="en-US" altLang="ko-KR" sz="24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10000"/>
              </a:lnSpc>
            </a:pPr>
            <a:r>
              <a:rPr lang="en-US" sz="2400" b="1">
                <a:solidFill>
                  <a:srgbClr val="0470C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CI(Continuous Integration): </a:t>
            </a:r>
            <a:r>
              <a:rPr lang="ko-KR" altLang="en-US" sz="2400" b="1">
                <a:solidFill>
                  <a:srgbClr val="0470C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반복적인 코드 통합을 자동화</a:t>
            </a:r>
            <a:endParaRPr lang="en-US" altLang="ko-KR" sz="2400" b="1">
              <a:solidFill>
                <a:srgbClr val="0470C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CI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구성을 통해 코드 반영의 수고를 줄이고</a:t>
            </a: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통합 시 발생할 수 있는 충돌을 빠르게 파악 가능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>
                <a:solidFill>
                  <a:srgbClr val="0470C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CD(Continuous Delivery/Deployment): </a:t>
            </a:r>
            <a:r>
              <a:rPr lang="ko-KR" altLang="en-US" sz="2400" b="1">
                <a:solidFill>
                  <a:srgbClr val="0470C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반복적인 소프트웨어 배포 자동화</a:t>
            </a:r>
            <a:endParaRPr lang="en-US" altLang="ko-KR" sz="2400" b="1">
              <a:solidFill>
                <a:srgbClr val="0470C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CD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를 통해 자동으로 소프트웨어를 패키징하고 운영 환경에 배포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지속적 배포는 새로운 기능</a:t>
            </a: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설정 변경</a:t>
            </a: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버그 수정 등의 변경점을 안전하고 빠르게 배포할 게 해줌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ADD97-7E2C-144E-917A-6544F018F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13" y="4089056"/>
            <a:ext cx="10039774" cy="26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1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CI/CD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AF9B8-0CCB-F640-B32E-2E2B39F4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488"/>
            <a:ext cx="6042152" cy="287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63ED73-4F08-624A-802B-F7F96728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3162300"/>
            <a:ext cx="736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CI/CD Benefits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1BBA1-92FC-564B-B644-3385F944E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59" y="1430398"/>
            <a:ext cx="8888681" cy="47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2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CI Pipeline - Jenkins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F3B2E-0325-DA47-BE7B-4DBCC8B4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124970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Jenkins: 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새로운 코드를 테스트하고</a:t>
            </a:r>
            <a:r>
              <a:rPr lang="en-US" altLang="ko-KR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빌드하고</a:t>
            </a:r>
            <a:r>
              <a:rPr lang="en-US" altLang="ko-KR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빌드 파일을 </a:t>
            </a:r>
            <a:r>
              <a:rPr lang="en-US" altLang="ko-KR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docker image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로 만들어 </a:t>
            </a:r>
            <a:r>
              <a:rPr lang="en-US" altLang="ko-KR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k8s</a:t>
            </a:r>
            <a:r>
              <a:rPr lang="ko-KR" altLang="en-US" sz="20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시스템에 배포</a:t>
            </a:r>
            <a:endParaRPr lang="en-US" altLang="ko-KR" sz="2000" b="1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빌드 자동화 </a:t>
            </a: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테스트 자동화 </a:t>
            </a: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코드 표준 준수 여부 검사 </a:t>
            </a: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Build Pipeline 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구성 </a:t>
            </a: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다양한 인증 기반과 결합한 인증</a:t>
            </a:r>
            <a:b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권한 관리 기능 </a:t>
            </a:r>
            <a:r>
              <a:rPr lang="en-US" altLang="ko-KR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/</a:t>
            </a:r>
            <a:r>
              <a:rPr lang="ko-KR" altLang="en-US" sz="18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자동화된 배포 관리</a:t>
            </a:r>
            <a:endParaRPr lang="en-US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3CDA2C-92EA-AE48-8140-428126729752}"/>
              </a:ext>
            </a:extLst>
          </p:cNvPr>
          <p:cNvSpPr/>
          <p:nvPr/>
        </p:nvSpPr>
        <p:spPr>
          <a:xfrm>
            <a:off x="342536" y="7504674"/>
            <a:ext cx="54903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buFont typeface="+mj-lt"/>
              <a:buAutoNum type="arabicPeriod"/>
            </a:pP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개발자들은 </a:t>
            </a:r>
            <a:r>
              <a:rPr 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GitHub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를 통해 코드를 공유</a:t>
            </a:r>
          </a:p>
          <a:p>
            <a:pPr latinLnBrk="1">
              <a:buFont typeface="+mj-lt"/>
              <a:buAutoNum type="arabicPeriod"/>
            </a:pP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</a:t>
            </a:r>
            <a:r>
              <a:rPr 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Jenkins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는 </a:t>
            </a:r>
            <a:r>
              <a:rPr 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Github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에서 코드를 가져와서 오류를 체크</a:t>
            </a:r>
          </a:p>
          <a:p>
            <a:pPr latinLnBrk="1">
              <a:buFont typeface="+mj-lt"/>
              <a:buAutoNum type="arabicPeriod"/>
            </a:pP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의존 관계에 있는 라이브러리들을 다운 받음</a:t>
            </a:r>
          </a:p>
          <a:p>
            <a:pPr latinLnBrk="1">
              <a:buFont typeface="+mj-lt"/>
              <a:buAutoNum type="arabicPeriod"/>
            </a:pP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테스트 코드가 있으면 테스트를 실행</a:t>
            </a:r>
          </a:p>
          <a:p>
            <a:pPr latinLnBrk="1">
              <a:buFont typeface="+mj-lt"/>
              <a:buAutoNum type="arabicPeriod"/>
            </a:pP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테스트에 성공할 경우</a:t>
            </a:r>
            <a:r>
              <a:rPr lang="en-US" altLang="ko-KR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 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빌드 후 실서버에 재배포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5AE4D-3497-A341-A043-9D86600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4" y="2662439"/>
            <a:ext cx="4893623" cy="3608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5DA6B-2A53-E84E-9477-0FEC9164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762" y="2916438"/>
            <a:ext cx="6227502" cy="30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- GitOps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F3B2E-0325-DA47-BE7B-4DBCC8B4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124970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Single Source of Truth (SSOT; 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단일 진실의 원천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)</a:t>
            </a:r>
            <a:br>
              <a:rPr lang="en-US" altLang="ko-KR" sz="16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: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어떤 진실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결과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)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의 원인이 단일한 곳에서 나왔다는 것을 의미</a:t>
            </a:r>
            <a:endParaRPr lang="en-US" altLang="ko-KR" sz="20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10000"/>
              </a:lnSpc>
            </a:pPr>
            <a:endParaRPr lang="en-US" altLang="ko-KR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0C970-D768-6447-AC79-FF74881C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20" y="2662439"/>
            <a:ext cx="6402047" cy="3089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46D86-4A1B-174E-AC92-A6135540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9" y="2501645"/>
            <a:ext cx="4595324" cy="34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- GitOps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F3B2E-0325-DA47-BE7B-4DBCC8B4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0"/>
            <a:ext cx="11819021" cy="50451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소프트웨어 배포 관점에서 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SSOT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란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?</a:t>
            </a:r>
            <a:b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endParaRPr lang="en-US" altLang="ko-KR" sz="2400" b="1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400" b="1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단일한 원천에서의 소프트웨어 배포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-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소프트웨어를 배포하는 방법이 다양하면 문제가 발생할 소지가 높아진다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   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배포 과정에서의 오류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인적 오류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여러 배포 방식간의 충돌 등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)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 GitOps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에서는 소프트웨어를 단일한 원천에서 배포하여 그 과정을 일원화한다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.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</a:br>
            <a:endParaRPr lang="en-US" altLang="ko-KR" sz="20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400" b="1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원천의 상태를 완벽하게 반영하는 배포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-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단일 진실의 원천 관점에서 소프트웨어 배포 상태를 알기 위해서는 원천만 확인하면 된다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b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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 배포에 문제가 생기면 오로지 원천의 구성 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(yaml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 정의서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)</a:t>
            </a:r>
            <a:r>
              <a:rPr lang="ko-KR" altLang="en-US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만 확인하면 된다</a:t>
            </a:r>
            <a:r>
              <a:rPr lang="en-US" altLang="ko-KR" sz="2000">
                <a:latin typeface="NanumBarunGothicOTF YetHangul" panose="02000503000000000000" pitchFamily="2" charset="-128"/>
                <a:ea typeface="NanumBarunGothicOTF YetHangul" panose="02000503000000000000" pitchFamily="2" charset="-128"/>
                <a:sym typeface="Wingdings" pitchFamily="2" charset="2"/>
              </a:rPr>
              <a:t>!</a:t>
            </a:r>
            <a:endParaRPr lang="en-US" altLang="ko-KR" sz="2000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82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CD - GitOps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FF3B2E-0325-DA47-BE7B-4DBCC8B4C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0"/>
            <a:ext cx="11819021" cy="50451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단일 진실의 원천</a:t>
            </a:r>
            <a: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(SSOT)</a:t>
            </a:r>
            <a:r>
              <a:rPr lang="ko-KR" altLang="en-US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의 장점</a:t>
            </a:r>
            <a:endParaRPr lang="en-US" altLang="ko-KR" sz="2400" b="1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>
              <a:lnSpc>
                <a:spcPct val="110000"/>
              </a:lnSpc>
            </a:pPr>
            <a:endParaRPr lang="en-US" altLang="ko-KR" sz="2400" b="1">
              <a:latin typeface="NanumBarunGothicOTF YetHangul" panose="02000503000000000000" pitchFamily="2" charset="-128"/>
              <a:ea typeface="NanumBarunGothicOTF YetHangul" panose="02000503000000000000" pitchFamily="2" charset="-128"/>
            </a:endParaRP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 b="1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현재 배포 환경의 상태를 쉽게 파악 가능</a:t>
            </a:r>
            <a:b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원천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(git) yaml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파일만 확인하면 배포 환경의 모든 상태를 파악할 수 있다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 b="1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빠른 배포 가능</a:t>
            </a:r>
            <a:b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단일한 방법으로 소프트웨어 배포를 표준화했으므로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,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빠르게 배포할 수 있다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ko-KR" altLang="en-US" sz="2400" b="1">
                <a:solidFill>
                  <a:srgbClr val="0470C0"/>
                </a:solidFill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안정적으로 운영 환경 배포 가능</a:t>
            </a:r>
            <a:br>
              <a:rPr lang="en-US" altLang="ko-KR" sz="2400" b="1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사람의 손을 최대한 거치지 않기 때문에 인적 오류 최소화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  <a:b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</a:b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Yaml</a:t>
            </a:r>
            <a:r>
              <a:rPr lang="ko-KR" altLang="en-US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 정의서만 잘 관리하면 실제 배포 과정은 자동으로 이루어진다</a:t>
            </a:r>
            <a:r>
              <a:rPr lang="en-US" altLang="ko-KR" sz="2400">
                <a:latin typeface="NanumBarunGothicOTF YetHangul" panose="02000503000000000000" pitchFamily="2" charset="-128"/>
                <a:ea typeface="NanumBarunGothicOTF YetHangul" panose="02000503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33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5031</TotalTime>
  <Words>818</Words>
  <Application>Microsoft Macintosh PowerPoint</Application>
  <PresentationFormat>Widescreen</PresentationFormat>
  <Paragraphs>92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Nanum Gothic</vt:lpstr>
      <vt:lpstr>NanumBarunGothicOTF YetHangul</vt:lpstr>
      <vt:lpstr>NanumSquareOTF</vt:lpstr>
      <vt:lpstr>Arial</vt:lpstr>
      <vt:lpstr>Calibri</vt:lpstr>
      <vt:lpstr>Calibri Light</vt:lpstr>
      <vt:lpstr>Wingdings</vt:lpstr>
      <vt:lpstr>Office Theme</vt:lpstr>
      <vt:lpstr>chap 15. CI/CD</vt:lpstr>
      <vt:lpstr>DevOps</vt:lpstr>
      <vt:lpstr>CI/CD</vt:lpstr>
      <vt:lpstr>CI/CD</vt:lpstr>
      <vt:lpstr>CI/CD Benefits</vt:lpstr>
      <vt:lpstr>CI Pipeline - Jenkins</vt:lpstr>
      <vt:lpstr>CD - GitOps</vt:lpstr>
      <vt:lpstr>CD - GitOps</vt:lpstr>
      <vt:lpstr>CD - GitOps</vt:lpstr>
      <vt:lpstr>CD - GitOps</vt:lpstr>
      <vt:lpstr>CD - GitOps</vt:lpstr>
      <vt:lpstr>CD – FluxCD</vt:lpstr>
      <vt:lpstr>CD – ArgoCD</vt:lpstr>
      <vt:lpstr>CD – ArgoCD</vt:lpstr>
      <vt:lpstr>CD – ArgoCD</vt:lpstr>
      <vt:lpstr>CD – GitOps의 단점</vt:lpstr>
      <vt:lpstr>CD – Skaffold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11. Advanced Scheduling</dc:title>
  <dc:creator>Microsoft Office User</dc:creator>
  <cp:lastModifiedBy>Microsoft Office User</cp:lastModifiedBy>
  <cp:revision>41</cp:revision>
  <dcterms:created xsi:type="dcterms:W3CDTF">2021-07-31T12:49:36Z</dcterms:created>
  <dcterms:modified xsi:type="dcterms:W3CDTF">2021-08-24T20:04:11Z</dcterms:modified>
</cp:coreProperties>
</file>